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263" r:id="rId3"/>
    <p:sldId id="272" r:id="rId4"/>
    <p:sldId id="271" r:id="rId5"/>
    <p:sldId id="270" r:id="rId6"/>
    <p:sldId id="267" r:id="rId7"/>
    <p:sldId id="264" r:id="rId8"/>
    <p:sldId id="265" r:id="rId9"/>
    <p:sldId id="266" r:id="rId10"/>
    <p:sldId id="274" r:id="rId11"/>
    <p:sldId id="275" r:id="rId12"/>
    <p:sldId id="277" r:id="rId13"/>
    <p:sldId id="285" r:id="rId14"/>
    <p:sldId id="276" r:id="rId15"/>
    <p:sldId id="284" r:id="rId16"/>
    <p:sldId id="283" r:id="rId17"/>
    <p:sldId id="281" r:id="rId18"/>
    <p:sldId id="280" r:id="rId19"/>
    <p:sldId id="282" r:id="rId20"/>
    <p:sldId id="279" r:id="rId21"/>
    <p:sldId id="278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9" autoAdjust="0"/>
    <p:restoredTop sz="90326" autoAdjust="0"/>
  </p:normalViewPr>
  <p:slideViewPr>
    <p:cSldViewPr>
      <p:cViewPr varScale="1">
        <p:scale>
          <a:sx n="84" d="100"/>
          <a:sy n="84" d="100"/>
        </p:scale>
        <p:origin x="-125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C2013-FCFA-458A-9F85-2C53186CD26F}" type="datetimeFigureOut">
              <a:rPr lang="en-GB" smtClean="0"/>
              <a:pPr/>
              <a:t>15/03/2018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0E414-BB9F-47AF-89A1-7FA6337340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0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Measur</a:t>
            </a:r>
            <a:r>
              <a:rPr lang="en-GB" baseline="0" dirty="0" smtClean="0"/>
              <a:t>e to point B </a:t>
            </a:r>
            <a:r>
              <a:rPr lang="en-GB" baseline="0" dirty="0" smtClean="0"/>
              <a:t>(not A!) with </a:t>
            </a:r>
            <a:r>
              <a:rPr lang="en-GB" baseline="0" dirty="0" smtClean="0"/>
              <a:t>turning block upright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0E414-BB9F-47AF-89A1-7FA63373407C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Measure to</a:t>
            </a:r>
            <a:r>
              <a:rPr lang="en-GB" baseline="0" dirty="0" smtClean="0"/>
              <a:t> forestay position at deck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0E414-BB9F-47AF-89A1-7FA63373407C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Engine – If outboard check it’s on the boat and weight looks correct</a:t>
            </a:r>
          </a:p>
          <a:p>
            <a:r>
              <a:rPr lang="en-GB" dirty="0"/>
              <a:t>Internal Ballast – Is it fitted if listed</a:t>
            </a:r>
          </a:p>
          <a:p>
            <a:r>
              <a:rPr lang="en-GB" dirty="0"/>
              <a:t>Batteries &amp; cushions</a:t>
            </a:r>
          </a:p>
          <a:p>
            <a:r>
              <a:rPr lang="en-GB" dirty="0"/>
              <a:t>Lifelines</a:t>
            </a:r>
          </a:p>
          <a:p>
            <a:r>
              <a:rPr lang="en-GB" dirty="0"/>
              <a:t>Powered winches</a:t>
            </a:r>
          </a:p>
          <a:p>
            <a:r>
              <a:rPr lang="en-GB" dirty="0"/>
              <a:t>Canting Keel or Water Ballast</a:t>
            </a:r>
          </a:p>
          <a:p>
            <a:r>
              <a:rPr lang="en-GB" dirty="0"/>
              <a:t>Forestay &amp; Mast Heel Movement – If means to adjust but declared and not adjusted whilst racing discuss with owner how they make sure it does not get adjusted accidentally!</a:t>
            </a:r>
          </a:p>
          <a:p>
            <a:r>
              <a:rPr lang="en-GB" dirty="0"/>
              <a:t>If Single Furling or Single Furling + </a:t>
            </a:r>
            <a:r>
              <a:rPr lang="en-GB" dirty="0" err="1"/>
              <a:t>HWJ</a:t>
            </a:r>
            <a:r>
              <a:rPr lang="en-GB" dirty="0"/>
              <a:t> – Check this is what is fitted</a:t>
            </a:r>
          </a:p>
          <a:p>
            <a:r>
              <a:rPr lang="en-GB" dirty="0"/>
              <a:t>Number of Spinnakers – Reference NOR to see if sails can be changed between race days</a:t>
            </a:r>
          </a:p>
          <a:p>
            <a:r>
              <a:rPr lang="en-GB" dirty="0"/>
              <a:t>Check pole type matches</a:t>
            </a:r>
          </a:p>
          <a:p>
            <a:r>
              <a:rPr lang="en-GB" dirty="0"/>
              <a:t>Look up at rig, is the material, rigging &amp; spreader sweep correct</a:t>
            </a:r>
          </a:p>
          <a:p>
            <a:r>
              <a:rPr lang="en-GB" dirty="0"/>
              <a:t>Is the Aft Rigging Correct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0E414-BB9F-47AF-89A1-7FA63373407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8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Check E &amp; P bands in place</a:t>
            </a:r>
          </a:p>
          <a:p>
            <a:r>
              <a:rPr lang="en-GB" dirty="0"/>
              <a:t>E easy to do a quick measurement check – P a bit harder, in events such as Commodores Cup teams advised that someone may need to go up the rig</a:t>
            </a:r>
          </a:p>
          <a:p>
            <a:r>
              <a:rPr lang="en-GB" dirty="0" err="1"/>
              <a:t>STL</a:t>
            </a:r>
            <a:r>
              <a:rPr lang="en-GB" dirty="0"/>
              <a:t> – Check from rig of check </a:t>
            </a:r>
            <a:r>
              <a:rPr lang="en-GB" dirty="0" err="1"/>
              <a:t>STL</a:t>
            </a:r>
            <a:r>
              <a:rPr lang="en-GB" dirty="0"/>
              <a:t> – J for a quick check on a bowsprit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0E414-BB9F-47AF-89A1-7FA63373407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475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0E414-BB9F-47AF-89A1-7FA63373407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10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Floats on WL as gives a clearer starting point</a:t>
            </a:r>
          </a:p>
          <a:p>
            <a:r>
              <a:rPr lang="en-GB" dirty="0"/>
              <a:t>Measurements need to be corrected based on immersion of disk – Typically (-5mm)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0E414-BB9F-47AF-89A1-7FA63373407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259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Optional</a:t>
            </a:r>
            <a:r>
              <a:rPr lang="en-GB" baseline="0" dirty="0" smtClean="0"/>
              <a:t> presentation about </a:t>
            </a:r>
            <a:r>
              <a:rPr lang="en-GB" baseline="0" smtClean="0"/>
              <a:t>E measurement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0E414-BB9F-47AF-89A1-7FA63373407C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96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2" descr="C:\Users\jason\Pictures\irc_logo_words_internatio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4" b="8444"/>
          <a:stretch/>
        </p:blipFill>
        <p:spPr bwMode="auto">
          <a:xfrm>
            <a:off x="7209983" y="0"/>
            <a:ext cx="1907704" cy="1182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2" descr="C:\Users\jason\Pictures\irc_logo_words_internatio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4" b="8444"/>
          <a:stretch/>
        </p:blipFill>
        <p:spPr bwMode="auto">
          <a:xfrm>
            <a:off x="7209983" y="0"/>
            <a:ext cx="1907704" cy="1182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2" descr="C:\Users\jason\Pictures\irc_logo_words_internatio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4" b="8444"/>
          <a:stretch/>
        </p:blipFill>
        <p:spPr bwMode="auto">
          <a:xfrm>
            <a:off x="7209983" y="0"/>
            <a:ext cx="1907704" cy="1182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09315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6752783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2" descr="C:\Users\jason\Pictures\irc_logo_words_international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4" b="8444"/>
          <a:stretch/>
        </p:blipFill>
        <p:spPr bwMode="auto">
          <a:xfrm>
            <a:off x="7209983" y="0"/>
            <a:ext cx="1907704" cy="1182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son\Pictures\irc_logo_words_internatio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4" b="8444"/>
          <a:stretch/>
        </p:blipFill>
        <p:spPr bwMode="auto">
          <a:xfrm>
            <a:off x="1551308" y="2996952"/>
            <a:ext cx="6041385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820688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IRC Measurement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6400800" cy="4490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International Rating Certificate</a:t>
            </a:r>
          </a:p>
        </p:txBody>
      </p:sp>
    </p:spTree>
    <p:extLst>
      <p:ext uri="{BB962C8B-B14F-4D97-AF65-F5344CB8AC3E}">
        <p14:creationId xmlns:p14="http://schemas.microsoft.com/office/powerpoint/2010/main" val="3822362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1D24CBB-F43C-402E-BBD6-C88FCE1E4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Watch out LH point on Hull may not be on </a:t>
            </a:r>
            <a:r>
              <a:rPr lang="en-GB" dirty="0" smtClean="0"/>
              <a:t>centreline!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Always check LH to </a:t>
            </a:r>
            <a:r>
              <a:rPr lang="en-GB" dirty="0" smtClean="0"/>
              <a:t>aft </a:t>
            </a:r>
            <a:r>
              <a:rPr lang="en-GB" dirty="0"/>
              <a:t>q</a:t>
            </a:r>
            <a:r>
              <a:rPr lang="en-GB" dirty="0" smtClean="0"/>
              <a:t>uarters </a:t>
            </a:r>
            <a:r>
              <a:rPr lang="en-GB" dirty="0"/>
              <a:t>if in doubt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35F5457-B848-465C-8227-4B14A532C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Stern Cut Away </a:t>
            </a:r>
            <a:br>
              <a:rPr lang="en-GB" dirty="0"/>
            </a:br>
            <a:r>
              <a:rPr lang="en-GB" dirty="0"/>
              <a:t>LH &amp; SO</a:t>
            </a:r>
          </a:p>
        </p:txBody>
      </p:sp>
      <p:pic>
        <p:nvPicPr>
          <p:cNvPr id="5" name="Content Placeholder 4" descr="A picture containing sky, outdoor, boat&#10;&#10;Description generated with very high confidence">
            <a:extLst>
              <a:ext uri="{FF2B5EF4-FFF2-40B4-BE49-F238E27FC236}">
                <a16:creationId xmlns="" xmlns:a16="http://schemas.microsoft.com/office/drawing/2014/main" id="{EEAC83D3-6451-4D94-A0FF-3BB1A192A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1" t="-1817" r="1852" b="20027"/>
          <a:stretch/>
        </p:blipFill>
        <p:spPr>
          <a:xfrm>
            <a:off x="2627784" y="3284983"/>
            <a:ext cx="3168352" cy="339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3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A423DBC-E3A0-4680-ACCD-61B6EC3EB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Only for boats that due to weight or hull shape can’t be weighed by single point lift.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760F0CE-F6D3-4165-ABD3-31B7D04C1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Weighing – Compression Loadcells</a:t>
            </a:r>
          </a:p>
        </p:txBody>
      </p:sp>
      <p:pic>
        <p:nvPicPr>
          <p:cNvPr id="4" name="Picture 3" descr="C:\Users\Yatesy\Dropbox\RORC Rating Office\Dublin Talk\Pictures For Presentation\IMG_3552.JPG">
            <a:extLst>
              <a:ext uri="{FF2B5EF4-FFF2-40B4-BE49-F238E27FC236}">
                <a16:creationId xmlns="" xmlns:a16="http://schemas.microsoft.com/office/drawing/2014/main" id="{038FF58F-AF7C-4B36-9069-DDA48D116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756" y="2708920"/>
            <a:ext cx="2628280" cy="196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Yatesy\Dropbox\RORC Rating Office\Dublin Talk\Pictures For Presentation\7 - End Cradle.JPG">
            <a:extLst>
              <a:ext uri="{FF2B5EF4-FFF2-40B4-BE49-F238E27FC236}">
                <a16:creationId xmlns="" xmlns:a16="http://schemas.microsoft.com/office/drawing/2014/main" id="{A09CDB80-2560-454E-801D-CAB458413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28" y="2736394"/>
            <a:ext cx="2592288" cy="193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Yatesy\Dropbox\RORC Rating Office\Dublin Talk\Pictures For Presentation\IMG_3569.JPG">
            <a:extLst>
              <a:ext uri="{FF2B5EF4-FFF2-40B4-BE49-F238E27FC236}">
                <a16:creationId xmlns="" xmlns:a16="http://schemas.microsoft.com/office/drawing/2014/main" id="{BD91B167-314E-4109-88A1-3015544B8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06483"/>
            <a:ext cx="2660396" cy="198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Yatesy\Dropbox\RORC Rating Office\Dublin Talk\Pictures For Presentation\IMG_3569.JPG">
            <a:extLst>
              <a:ext uri="{FF2B5EF4-FFF2-40B4-BE49-F238E27FC236}">
                <a16:creationId xmlns="" xmlns:a16="http://schemas.microsoft.com/office/drawing/2014/main" id="{28981EF6-88CC-44E6-8B90-9730E6A13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70379"/>
            <a:ext cx="2448272" cy="202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00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0C77F73E-275F-4205-B769-A759DA52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7" y="2204864"/>
            <a:ext cx="7884864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In addition to the information requested on the measurers input form – Look out and note where possible:</a:t>
            </a:r>
          </a:p>
          <a:p>
            <a:pPr marL="0" indent="0">
              <a:buNone/>
            </a:pPr>
            <a:r>
              <a:rPr lang="en-GB" sz="2000" dirty="0"/>
              <a:t>	Rig Material + Spreaders</a:t>
            </a:r>
          </a:p>
          <a:p>
            <a:pPr marL="0" indent="0">
              <a:buNone/>
            </a:pPr>
            <a:r>
              <a:rPr lang="en-GB" sz="2000" dirty="0"/>
              <a:t>	Aft Rigging</a:t>
            </a:r>
          </a:p>
          <a:p>
            <a:pPr marL="0" indent="0">
              <a:buNone/>
            </a:pPr>
            <a:r>
              <a:rPr lang="en-GB" sz="2000" dirty="0"/>
              <a:t>	Adjustable Forestay and/or Mast Foot	</a:t>
            </a:r>
          </a:p>
          <a:p>
            <a:pPr marL="0" indent="0">
              <a:buNone/>
            </a:pPr>
            <a:r>
              <a:rPr lang="en-GB" sz="2000" dirty="0"/>
              <a:t>	Powered Winches</a:t>
            </a:r>
          </a:p>
          <a:p>
            <a:pPr marL="0" indent="0">
              <a:buNone/>
            </a:pPr>
            <a:r>
              <a:rPr lang="en-GB" sz="2000" dirty="0"/>
              <a:t>	Powered Backstays</a:t>
            </a:r>
          </a:p>
          <a:p>
            <a:pPr marL="0" indent="0">
              <a:buNone/>
            </a:pPr>
            <a:r>
              <a:rPr lang="en-GB" sz="2000" dirty="0"/>
              <a:t>	Prop Configuration</a:t>
            </a:r>
          </a:p>
          <a:p>
            <a:pPr marL="0" indent="0">
              <a:buNone/>
            </a:pPr>
            <a:r>
              <a:rPr lang="en-GB" sz="2000" dirty="0"/>
              <a:t>	Anything that looks unusual</a:t>
            </a:r>
          </a:p>
          <a:p>
            <a:pPr marL="0" indent="0">
              <a:buNone/>
            </a:pPr>
            <a:r>
              <a:rPr lang="en-GB" sz="2000" dirty="0"/>
              <a:t>	Take Pictures</a:t>
            </a:r>
          </a:p>
          <a:p>
            <a:pPr marL="0" indent="0">
              <a:buNone/>
            </a:pPr>
            <a:r>
              <a:rPr lang="en-GB" sz="2000" dirty="0"/>
              <a:t>	Take Some More Pictures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6F9B9DB7-341B-4DD5-8EE0-755E3C120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 Things To Report</a:t>
            </a:r>
          </a:p>
        </p:txBody>
      </p:sp>
      <p:pic>
        <p:nvPicPr>
          <p:cNvPr id="5" name="Picture 4" descr="A small boat in a body of water&#10;&#10;Description generated with very high confidence">
            <a:extLst>
              <a:ext uri="{FF2B5EF4-FFF2-40B4-BE49-F238E27FC236}">
                <a16:creationId xmlns="" xmlns:a16="http://schemas.microsoft.com/office/drawing/2014/main" id="{7623DBF5-B3B3-4BE4-87EB-6C3847D30E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3" t="4397" b="-4397"/>
          <a:stretch/>
        </p:blipFill>
        <p:spPr>
          <a:xfrm>
            <a:off x="5868144" y="2636912"/>
            <a:ext cx="2322875" cy="394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35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2547547-402C-4027-B610-529A96E63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Not sure on reference for </a:t>
            </a:r>
          </a:p>
          <a:p>
            <a:pPr marL="0" indent="0">
              <a:buNone/>
            </a:pPr>
            <a:r>
              <a:rPr lang="en-GB" dirty="0"/>
              <a:t>measurement?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Measurer alternative options;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Take pictures / sketch options;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Leave it to the Rating Office to </a:t>
            </a:r>
          </a:p>
          <a:p>
            <a:pPr marL="0" indent="0">
              <a:buNone/>
            </a:pPr>
            <a:r>
              <a:rPr lang="en-GB" dirty="0"/>
              <a:t>   decide!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20ADEC4-3801-404E-84D4-62FCD7571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Sure??</a:t>
            </a:r>
          </a:p>
        </p:txBody>
      </p:sp>
      <p:pic>
        <p:nvPicPr>
          <p:cNvPr id="5" name="Picture 4" descr="A large ship in the background&#10;&#10;Description generated with high confidence">
            <a:extLst>
              <a:ext uri="{FF2B5EF4-FFF2-40B4-BE49-F238E27FC236}">
                <a16:creationId xmlns="" xmlns:a16="http://schemas.microsoft.com/office/drawing/2014/main" id="{1C184F06-B107-48D6-B930-015CB2C3C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06299"/>
            <a:ext cx="1788145" cy="317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50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D645B43-C354-402D-85CF-31A1D8E92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you can check based on against the IRC Certificate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963CA02-0902-4935-AF92-99828A23D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Equipment Inspection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EC33464-77F7-4B15-9A60-779F692477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645024"/>
            <a:ext cx="7408333" cy="229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58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C49DBF4C-4DDB-483D-BBA1-A01E52654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Equipment Inspection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525DEA66-9D2D-435D-AA68-FD7338BB4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2492896"/>
            <a:ext cx="8714534" cy="318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19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29030A2E-76CC-4723-A4BE-38D66B47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A942F15-093A-4603-A4F2-0B9629132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Equipment Inspection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EF127BC1-C1BC-4FC1-A0B6-F781CA07D9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98540"/>
              </p:ext>
            </p:extLst>
          </p:nvPr>
        </p:nvGraphicFramePr>
        <p:xfrm>
          <a:off x="2195736" y="980716"/>
          <a:ext cx="4176464" cy="584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4" imgW="3876120" imgH="5416560" progId="AcroExch.Document.DC">
                  <p:embed/>
                </p:oleObj>
              </mc:Choice>
              <mc:Fallback>
                <p:oleObj name="Acrobat Document" r:id="rId4" imgW="3876120" imgH="5416560" progId="AcroExch.Document.DC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980716"/>
                        <a:ext cx="4176464" cy="5849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708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E94CA530-7783-4BBA-AAB2-9DC821807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&lt;&lt;get measurers to show and tell any measurement tools here for example:</a:t>
            </a:r>
          </a:p>
          <a:p>
            <a:r>
              <a:rPr lang="en-GB" dirty="0" smtClean="0"/>
              <a:t>Freeboard Tubes</a:t>
            </a:r>
          </a:p>
          <a:p>
            <a:r>
              <a:rPr lang="en-GB" dirty="0" smtClean="0"/>
              <a:t>45 degree spirit level for bow overhang &gt;&gt;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DF813247-863E-427C-999D-BBC9DFEA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 Tools</a:t>
            </a:r>
          </a:p>
        </p:txBody>
      </p:sp>
    </p:spTree>
    <p:extLst>
      <p:ext uri="{BB962C8B-B14F-4D97-AF65-F5344CB8AC3E}">
        <p14:creationId xmlns:p14="http://schemas.microsoft.com/office/powerpoint/2010/main" val="245387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124D37AA-2794-4B6C-BEDC-62B0FE6D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Freeboard Tube</a:t>
            </a:r>
          </a:p>
        </p:txBody>
      </p:sp>
      <p:pic>
        <p:nvPicPr>
          <p:cNvPr id="7" name="Picture 6" descr="A picture containing indoor, wall, table&#10;&#10;Description generated with very high confidence">
            <a:extLst>
              <a:ext uri="{FF2B5EF4-FFF2-40B4-BE49-F238E27FC236}">
                <a16:creationId xmlns="" xmlns:a16="http://schemas.microsoft.com/office/drawing/2014/main" id="{E42F79B4-9900-46A8-8A87-52302281B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1007" y="2799731"/>
            <a:ext cx="3429000" cy="2571750"/>
          </a:xfrm>
          <a:prstGeom prst="rect">
            <a:avLst/>
          </a:prstGeom>
        </p:spPr>
      </p:pic>
      <p:pic>
        <p:nvPicPr>
          <p:cNvPr id="11" name="Content Placeholder 10" descr="A picture containing indoor, wall, person&#10;&#10;Description generated with high confidence">
            <a:extLst>
              <a:ext uri="{FF2B5EF4-FFF2-40B4-BE49-F238E27FC236}">
                <a16:creationId xmlns="" xmlns:a16="http://schemas.microsoft.com/office/drawing/2014/main" id="{464F6D00-2F0B-45A3-ADC8-0216D5004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9439" y="2780284"/>
            <a:ext cx="3451225" cy="2588418"/>
          </a:xfrm>
        </p:spPr>
      </p:pic>
    </p:spTree>
    <p:extLst>
      <p:ext uri="{BB962C8B-B14F-4D97-AF65-F5344CB8AC3E}">
        <p14:creationId xmlns:p14="http://schemas.microsoft.com/office/powerpoint/2010/main" val="1985416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wall, indoor, floor, wooden&#10;&#10;Description generated with very high confidence">
            <a:extLst>
              <a:ext uri="{FF2B5EF4-FFF2-40B4-BE49-F238E27FC236}">
                <a16:creationId xmlns="" xmlns:a16="http://schemas.microsoft.com/office/drawing/2014/main" id="{A06F8193-131F-4E98-BB77-67B42FC35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4" r="28076"/>
          <a:stretch/>
        </p:blipFill>
        <p:spPr>
          <a:xfrm rot="5400000">
            <a:off x="2619854" y="2719406"/>
            <a:ext cx="3904292" cy="3163240"/>
          </a:xfr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45AE55AA-B721-4C43-956A-9C3E44B6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Freeboard Disk</a:t>
            </a:r>
          </a:p>
        </p:txBody>
      </p:sp>
    </p:spTree>
    <p:extLst>
      <p:ext uri="{BB962C8B-B14F-4D97-AF65-F5344CB8AC3E}">
        <p14:creationId xmlns:p14="http://schemas.microsoft.com/office/powerpoint/2010/main" val="348356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10AD4107-363B-49F9-AB63-96398919B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The greatest horizontal distance from the forward face of the </a:t>
            </a:r>
            <a:r>
              <a:rPr lang="en-GB" b="1" dirty="0"/>
              <a:t>mast spar</a:t>
            </a:r>
            <a:r>
              <a:rPr lang="en-GB" dirty="0"/>
              <a:t>, measured on or near the centreline of the </a:t>
            </a:r>
            <a:r>
              <a:rPr lang="en-GB" b="1" dirty="0"/>
              <a:t>boat</a:t>
            </a:r>
            <a:r>
              <a:rPr lang="en-GB" dirty="0"/>
              <a:t>, to any of the following: </a:t>
            </a:r>
          </a:p>
          <a:p>
            <a:pPr marL="0" indent="0">
              <a:buNone/>
            </a:pPr>
            <a:r>
              <a:rPr lang="en-GB" dirty="0"/>
              <a:t>- the extremity of the </a:t>
            </a:r>
            <a:r>
              <a:rPr lang="en-GB" b="1" dirty="0"/>
              <a:t>spinnaker pole</a:t>
            </a:r>
            <a:r>
              <a:rPr lang="en-GB" dirty="0"/>
              <a:t>, </a:t>
            </a:r>
            <a:r>
              <a:rPr lang="en-GB" b="1" dirty="0"/>
              <a:t>whisker pole </a:t>
            </a:r>
            <a:r>
              <a:rPr lang="en-GB" dirty="0"/>
              <a:t>or </a:t>
            </a:r>
            <a:r>
              <a:rPr lang="en-GB" b="1" dirty="0"/>
              <a:t>bowsprit;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- the spinnaker tack point on deck projected vertically as necessary; </a:t>
            </a:r>
          </a:p>
          <a:p>
            <a:pPr marL="0" indent="0">
              <a:buNone/>
            </a:pPr>
            <a:r>
              <a:rPr lang="en-GB" dirty="0"/>
              <a:t>- if a headsail may be tacked forward of the forestay, the headsail tack point on deck projected vertically as necessary or to the extremity of the </a:t>
            </a:r>
            <a:r>
              <a:rPr lang="en-GB" b="1" dirty="0"/>
              <a:t>bowsprit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50AB364A-0986-4554-A561-E9C1497C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STL</a:t>
            </a:r>
            <a:r>
              <a:rPr lang="en-GB" dirty="0"/>
              <a:t> Definition</a:t>
            </a:r>
          </a:p>
        </p:txBody>
      </p:sp>
    </p:spTree>
    <p:extLst>
      <p:ext uri="{BB962C8B-B14F-4D97-AF65-F5344CB8AC3E}">
        <p14:creationId xmlns:p14="http://schemas.microsoft.com/office/powerpoint/2010/main" val="3234122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2AA9306A-EB42-4114-9FA1-931CB9E45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7E90D12B-ABF4-489F-B841-4780DA5D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78728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BD334CB9-98C4-435E-A862-F664E135E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b="1" dirty="0"/>
              <a:t>outer point distance </a:t>
            </a:r>
            <a:r>
              <a:rPr lang="en-GB" dirty="0"/>
              <a:t>of a </a:t>
            </a:r>
            <a:r>
              <a:rPr lang="en-GB" b="1" dirty="0"/>
              <a:t>mainsail </a:t>
            </a:r>
            <a:r>
              <a:rPr lang="en-GB" dirty="0"/>
              <a:t>(or in the case of a </a:t>
            </a:r>
            <a:r>
              <a:rPr lang="en-GB" b="1" dirty="0"/>
              <a:t>schooner</a:t>
            </a:r>
            <a:r>
              <a:rPr lang="en-GB" dirty="0"/>
              <a:t>, a </a:t>
            </a:r>
            <a:r>
              <a:rPr lang="en-GB" b="1" dirty="0"/>
              <a:t>foremast sail)</a:t>
            </a:r>
            <a:r>
              <a:rPr lang="en-GB" dirty="0"/>
              <a:t>. The </a:t>
            </a:r>
            <a:r>
              <a:rPr lang="en-GB" b="1" dirty="0"/>
              <a:t>outer limit mark </a:t>
            </a:r>
            <a:r>
              <a:rPr lang="en-GB" dirty="0"/>
              <a:t>shall be permanently marked by a 25mm band of contrasting colour. If there is no band the measurement shall be taken to the aft end of the boom. For the measurement of </a:t>
            </a:r>
            <a:r>
              <a:rPr lang="en-GB" b="1" dirty="0"/>
              <a:t>outer point distance</a:t>
            </a:r>
            <a:r>
              <a:rPr lang="en-GB" dirty="0"/>
              <a:t>, </a:t>
            </a:r>
            <a:r>
              <a:rPr lang="en-GB" dirty="0" err="1"/>
              <a:t>ERS</a:t>
            </a:r>
            <a:r>
              <a:rPr lang="en-GB" dirty="0"/>
              <a:t> H.4.2 shall not apply. Fittings, local curvature, local cutaway and any increase in the fore/aft dimension of a sail track and/or sail track support, shall be ignored.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86CD18CD-80D2-48DA-87BB-A66660FBD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 - Definition</a:t>
            </a:r>
          </a:p>
        </p:txBody>
      </p:sp>
    </p:spTree>
    <p:extLst>
      <p:ext uri="{BB962C8B-B14F-4D97-AF65-F5344CB8AC3E}">
        <p14:creationId xmlns:p14="http://schemas.microsoft.com/office/powerpoint/2010/main" val="4108385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ign on the side of a building&#10;&#10;Description generated with very high confidence">
            <a:extLst>
              <a:ext uri="{FF2B5EF4-FFF2-40B4-BE49-F238E27FC236}">
                <a16:creationId xmlns="" xmlns:a16="http://schemas.microsoft.com/office/drawing/2014/main" id="{B7554D02-6C0D-4259-B0A3-D437B06B6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76872"/>
            <a:ext cx="2588418" cy="3451225"/>
          </a:xfr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C29A6055-792F-4CAF-910C-F8BEEEAD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 Measurement @ Spar</a:t>
            </a:r>
          </a:p>
        </p:txBody>
      </p:sp>
      <p:pic>
        <p:nvPicPr>
          <p:cNvPr id="7" name="Picture 6" descr="A picture containing person, indoor, black&#10;&#10;Description generated with high confidence">
            <a:extLst>
              <a:ext uri="{FF2B5EF4-FFF2-40B4-BE49-F238E27FC236}">
                <a16:creationId xmlns="" xmlns:a16="http://schemas.microsoft.com/office/drawing/2014/main" id="{C4AC5A6C-0861-4A73-847F-E1D4A12147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10" y="2276872"/>
            <a:ext cx="2588419" cy="34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2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>
            <a:extLst>
              <a:ext uri="{FF2B5EF4-FFF2-40B4-BE49-F238E27FC236}">
                <a16:creationId xmlns="" xmlns:a16="http://schemas.microsoft.com/office/drawing/2014/main" id="{6DB43549-8852-48AC-A005-3FD592A45D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212976"/>
            <a:ext cx="3384376" cy="337044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F73D13DA-7CA0-4688-9BB4-0913BB89F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Extremity of Pole</a:t>
            </a:r>
          </a:p>
          <a:p>
            <a:pPr marL="0" indent="0">
              <a:buNone/>
            </a:pPr>
            <a:r>
              <a:rPr lang="en-GB" dirty="0"/>
              <a:t>Pole Measured on CL – Not perpendicular as some other rules.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C836F9F6-EEE6-458F-821C-DBA093E1E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STL</a:t>
            </a:r>
            <a:r>
              <a:rPr lang="en-GB" dirty="0"/>
              <a:t> – Spinnaker Pole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E596748-0813-49F1-8A54-0186E4DE353F}"/>
              </a:ext>
            </a:extLst>
          </p:cNvPr>
          <p:cNvCxnSpPr/>
          <p:nvPr/>
        </p:nvCxnSpPr>
        <p:spPr>
          <a:xfrm>
            <a:off x="3491880" y="4437112"/>
            <a:ext cx="0" cy="11521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13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uilding, outdoor&#10;&#10;Description generated with very high confidence">
            <a:extLst>
              <a:ext uri="{FF2B5EF4-FFF2-40B4-BE49-F238E27FC236}">
                <a16:creationId xmlns="" xmlns:a16="http://schemas.microsoft.com/office/drawing/2014/main" id="{CF117F15-BC05-4737-95D2-89347B0EA5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5" t="6382" r="18685" b="7369"/>
          <a:stretch/>
        </p:blipFill>
        <p:spPr>
          <a:xfrm rot="5400000">
            <a:off x="4868955" y="3133192"/>
            <a:ext cx="3105094" cy="3759969"/>
          </a:xfrm>
          <a:prstGeom prst="rect">
            <a:avLst/>
          </a:prstGeom>
        </p:spPr>
      </p:pic>
      <p:pic>
        <p:nvPicPr>
          <p:cNvPr id="4" name="Picture 3" descr="A picture containing sky, object, outdoor&#10;&#10;Description generated with very high confidence">
            <a:extLst>
              <a:ext uri="{FF2B5EF4-FFF2-40B4-BE49-F238E27FC236}">
                <a16:creationId xmlns="" xmlns:a16="http://schemas.microsoft.com/office/drawing/2014/main" id="{CB5F081D-C919-4417-9133-82C3E42CA5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729" y="3558423"/>
            <a:ext cx="3390771" cy="254307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8AC3AFA9-CBE2-4050-B923-0178D05CD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STL</a:t>
            </a:r>
            <a:r>
              <a:rPr lang="en-GB" dirty="0"/>
              <a:t> – Bowsprit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11530B8B-916F-4EFB-A204-4AAD1BDD3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403244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Remember - Extremity of pole irrespective of attachment point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1AFAC7EC-3AAE-4D10-8CB2-5C9A890306FC}"/>
              </a:ext>
            </a:extLst>
          </p:cNvPr>
          <p:cNvCxnSpPr/>
          <p:nvPr/>
        </p:nvCxnSpPr>
        <p:spPr>
          <a:xfrm flipV="1">
            <a:off x="2195736" y="4149080"/>
            <a:ext cx="0" cy="144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A7370A4A-27BB-4CAA-8595-966A456FF9DA}"/>
              </a:ext>
            </a:extLst>
          </p:cNvPr>
          <p:cNvCxnSpPr/>
          <p:nvPr/>
        </p:nvCxnSpPr>
        <p:spPr>
          <a:xfrm flipV="1">
            <a:off x="5508104" y="4149080"/>
            <a:ext cx="0" cy="1296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32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A513CAD-A7B7-4AE4-8438-62B82C2C7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8245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err="1"/>
              <a:t>STL</a:t>
            </a:r>
            <a:r>
              <a:rPr lang="en-GB" dirty="0"/>
              <a:t> – Greatest horizontal distance.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However record in the notes both Pole &amp; Bowsprit </a:t>
            </a:r>
            <a:r>
              <a:rPr lang="en-GB" dirty="0" err="1"/>
              <a:t>STL</a:t>
            </a:r>
            <a:r>
              <a:rPr lang="en-GB" dirty="0"/>
              <a:t> for future reference.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737929EC-812F-4D36-A237-36644E78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STL</a:t>
            </a:r>
            <a:r>
              <a:rPr lang="en-GB" dirty="0"/>
              <a:t> – Pole + Bowsprit</a:t>
            </a:r>
          </a:p>
        </p:txBody>
      </p:sp>
      <p:pic>
        <p:nvPicPr>
          <p:cNvPr id="4" name="Content Placeholder 3" descr="C:\Users\Yatesy\Dropbox\RORC Rating Office\Dublin Talk\Pictures For Presentation\IMG_7931.JPG">
            <a:extLst>
              <a:ext uri="{FF2B5EF4-FFF2-40B4-BE49-F238E27FC236}">
                <a16:creationId xmlns="" xmlns:a16="http://schemas.microsoft.com/office/drawing/2014/main" id="{956A24AD-20C3-4155-93B3-893DC4331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2456892"/>
            <a:ext cx="439248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E7584A7-E090-4999-904F-665B02503560}"/>
              </a:ext>
            </a:extLst>
          </p:cNvPr>
          <p:cNvCxnSpPr/>
          <p:nvPr/>
        </p:nvCxnSpPr>
        <p:spPr>
          <a:xfrm>
            <a:off x="2627784" y="3140968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78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C14FFAB9-3333-4E2E-B135-F15146907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STL</a:t>
            </a:r>
            <a:r>
              <a:rPr lang="en-GB" dirty="0"/>
              <a:t> on Deck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1A416BC3-657F-46F9-ABC6-835341670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2547540"/>
            <a:ext cx="4958436" cy="397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81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oat in the water&#10;&#10;Description generated with high confidence">
            <a:extLst>
              <a:ext uri="{FF2B5EF4-FFF2-40B4-BE49-F238E27FC236}">
                <a16:creationId xmlns="" xmlns:a16="http://schemas.microsoft.com/office/drawing/2014/main" id="{3257DD2A-4C9B-44E9-8EA1-09DD1898E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0106" y="2966825"/>
            <a:ext cx="3843861" cy="2882897"/>
          </a:xfr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F41B1258-3F5E-4D04-A14A-F4D6F587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Forward End of J &amp; FL</a:t>
            </a:r>
          </a:p>
        </p:txBody>
      </p:sp>
      <p:pic>
        <p:nvPicPr>
          <p:cNvPr id="7" name="Picture 6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8CD9A854-A60A-4AEC-A0C3-BC0C9E09C9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16016" y="2966825"/>
            <a:ext cx="3873968" cy="290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0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AB4E2DC5-30A3-431D-8AE6-DC5EBAE25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The longitudinal distance between the intersection of the fore side of the mast </a:t>
            </a:r>
            <a:r>
              <a:rPr lang="en-GB" sz="2000" b="1" dirty="0"/>
              <a:t>spar</a:t>
            </a:r>
            <a:r>
              <a:rPr lang="en-GB" sz="2000" dirty="0"/>
              <a:t>, extended as necessary, and the deck including any superstructure; and the intersection of the </a:t>
            </a:r>
            <a:r>
              <a:rPr lang="en-GB" sz="2000" dirty="0">
                <a:highlight>
                  <a:srgbClr val="FFFF00"/>
                </a:highlight>
              </a:rPr>
              <a:t>centreline of the forestay, extended as necessary, and the deck</a:t>
            </a:r>
            <a:r>
              <a:rPr lang="en-GB" sz="2000" dirty="0"/>
              <a:t>, or bowsprit </a:t>
            </a:r>
            <a:r>
              <a:rPr lang="en-GB" sz="2000" b="1" dirty="0"/>
              <a:t>spar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Note – Forestay Length refers to the forward end of J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59039A42-2905-4B22-916B-EA49EC9B2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 - Definition</a:t>
            </a:r>
          </a:p>
        </p:txBody>
      </p:sp>
    </p:spTree>
    <p:extLst>
      <p:ext uri="{BB962C8B-B14F-4D97-AF65-F5344CB8AC3E}">
        <p14:creationId xmlns:p14="http://schemas.microsoft.com/office/powerpoint/2010/main" val="889443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FD654ED5-E624-4228-8255-52015F871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4904"/>
            <a:ext cx="5401129" cy="4050847"/>
          </a:xfr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B2447C96-032F-46FD-83EE-281845AC6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Intersection of Forestay &amp; Deck</a:t>
            </a:r>
          </a:p>
        </p:txBody>
      </p:sp>
    </p:spTree>
    <p:extLst>
      <p:ext uri="{BB962C8B-B14F-4D97-AF65-F5344CB8AC3E}">
        <p14:creationId xmlns:p14="http://schemas.microsoft.com/office/powerpoint/2010/main" val="3598884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568</TotalTime>
  <Words>699</Words>
  <Application>Microsoft Office PowerPoint</Application>
  <PresentationFormat>On-screen Show (4:3)</PresentationFormat>
  <Paragraphs>99</Paragraphs>
  <Slides>22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Waveform</vt:lpstr>
      <vt:lpstr>Acrobat Document</vt:lpstr>
      <vt:lpstr>IRC Measurement Q &amp; A</vt:lpstr>
      <vt:lpstr>STL Definition</vt:lpstr>
      <vt:lpstr>STL – Spinnaker Pole</vt:lpstr>
      <vt:lpstr>STL – Bowsprit</vt:lpstr>
      <vt:lpstr>STL – Pole + Bowsprit</vt:lpstr>
      <vt:lpstr>STL on Deck</vt:lpstr>
      <vt:lpstr>Forward End of J &amp; FL</vt:lpstr>
      <vt:lpstr>J - Definition</vt:lpstr>
      <vt:lpstr>Intersection of Forestay &amp; Deck</vt:lpstr>
      <vt:lpstr>Stern Cut Away  LH &amp; SO</vt:lpstr>
      <vt:lpstr>Weighing – Compression Loadcells</vt:lpstr>
      <vt:lpstr>Extra Things To Report</vt:lpstr>
      <vt:lpstr>Not Sure??</vt:lpstr>
      <vt:lpstr>Equipment Inspection</vt:lpstr>
      <vt:lpstr>Equipment Inspection</vt:lpstr>
      <vt:lpstr>Equipment Inspection </vt:lpstr>
      <vt:lpstr>Measurement Tools</vt:lpstr>
      <vt:lpstr>Freeboard Tube</vt:lpstr>
      <vt:lpstr>Freeboard Disk</vt:lpstr>
      <vt:lpstr>The End</vt:lpstr>
      <vt:lpstr>E - Definition</vt:lpstr>
      <vt:lpstr>E Measurement @ Spar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IRC Rating System</dc:title>
  <dc:creator>Jason</dc:creator>
  <cp:lastModifiedBy>Jason</cp:lastModifiedBy>
  <cp:revision>53</cp:revision>
  <dcterms:created xsi:type="dcterms:W3CDTF">2017-11-14T14:52:41Z</dcterms:created>
  <dcterms:modified xsi:type="dcterms:W3CDTF">2018-03-15T10:06:25Z</dcterms:modified>
</cp:coreProperties>
</file>